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1" r:id="rId2"/>
    <p:sldId id="282" r:id="rId3"/>
    <p:sldId id="326" r:id="rId4"/>
    <p:sldId id="333" r:id="rId5"/>
    <p:sldId id="334" r:id="rId6"/>
    <p:sldId id="335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72795" autoAdjust="0"/>
  </p:normalViewPr>
  <p:slideViewPr>
    <p:cSldViewPr>
      <p:cViewPr varScale="1">
        <p:scale>
          <a:sx n="169" d="100"/>
          <a:sy n="169" d="100"/>
        </p:scale>
        <p:origin x="138" y="32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50" y="-12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30.04.2019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8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5" Type="http://schemas.openxmlformats.org/officeDocument/2006/relationships/hyperlink" Target="mailto:sdat@cnb.cz" TargetMode="External"/><Relationship Id="rId4" Type="http://schemas.openxmlformats.org/officeDocument/2006/relationships/hyperlink" Target="https://www.cnb.cz/cs/statistika/sda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 smtClean="0"/>
              <a:t>Jednání pracovní technické skupiny SDAT</a:t>
            </a:r>
            <a:endParaRPr lang="cs-CZ" altLang="cs-CZ" dirty="0"/>
          </a:p>
          <a:p>
            <a:pPr algn="r"/>
            <a:r>
              <a:rPr lang="cs-CZ" altLang="cs-CZ" sz="1800" dirty="0" smtClean="0">
                <a:solidFill>
                  <a:schemeClr val="accent2"/>
                </a:solidFill>
              </a:rPr>
              <a:t>25.10.2018</a:t>
            </a:r>
          </a:p>
          <a:p>
            <a:pPr algn="r"/>
            <a:r>
              <a:rPr lang="cs-CZ" altLang="cs-CZ" sz="1800" dirty="0" smtClean="0">
                <a:solidFill>
                  <a:schemeClr val="accent2"/>
                </a:solidFill>
              </a:rPr>
              <a:t>ČNB</a:t>
            </a:r>
            <a:endParaRPr lang="cs-CZ" altLang="cs-CZ" sz="1800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10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7150"/>
            <a:ext cx="6191845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Export metodiky EBA- chyby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Číselníky nemají hierarchii (</a:t>
            </a:r>
            <a:r>
              <a:rPr lang="cs-CZ" sz="1900" kern="0" dirty="0" smtClean="0">
                <a:solidFill>
                  <a:schemeClr val="tx1"/>
                </a:solidFill>
              </a:rPr>
              <a:t>BSC) </a:t>
            </a:r>
            <a:r>
              <a:rPr lang="cs-CZ" sz="1700" dirty="0"/>
              <a:t>- jsou transformovány na Domény číselníků s hierarchickými vztahy položek.</a:t>
            </a:r>
          </a:p>
          <a:p>
            <a:pPr marL="342900" lvl="1" indent="-342900"/>
            <a:endParaRPr lang="cs-CZ" sz="1900" kern="0" dirty="0" smtClean="0">
              <a:solidFill>
                <a:schemeClr val="tx1"/>
              </a:solidFill>
            </a:endParaRPr>
          </a:p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Chybí </a:t>
            </a:r>
            <a:r>
              <a:rPr lang="cs-CZ" sz="1900" kern="0" dirty="0" err="1">
                <a:solidFill>
                  <a:schemeClr val="tx1"/>
                </a:solidFill>
              </a:rPr>
              <a:t>mezivýkazové</a:t>
            </a:r>
            <a:r>
              <a:rPr lang="cs-CZ" sz="1900" kern="0" dirty="0">
                <a:solidFill>
                  <a:schemeClr val="tx1"/>
                </a:solidFill>
              </a:rPr>
              <a:t> </a:t>
            </a:r>
            <a:r>
              <a:rPr lang="cs-CZ" sz="1900" kern="0" dirty="0" smtClean="0">
                <a:solidFill>
                  <a:schemeClr val="tx1"/>
                </a:solidFill>
              </a:rPr>
              <a:t>kontroly (BSC) – </a:t>
            </a:r>
            <a:r>
              <a:rPr lang="cs-CZ" sz="1700" dirty="0"/>
              <a:t>bude doplněno v další verzi</a:t>
            </a: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endParaRPr lang="cs-CZ" sz="2000" dirty="0"/>
          </a:p>
          <a:p>
            <a:pPr lvl="0"/>
            <a:endParaRPr lang="cs-CZ" sz="1900" kern="0" dirty="0"/>
          </a:p>
          <a:p>
            <a:pPr marL="342900" lvl="1" indent="-342900"/>
            <a:endParaRPr lang="cs-CZ" sz="1700" dirty="0"/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6036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7150"/>
            <a:ext cx="6191845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Export metodiky EBA- dotazy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1900" kern="0" dirty="0"/>
              <a:t>V nové/vzorové metodice EBA byl v důsledku přechodu na EBA formát výrazně zredukován počet výkazů. Doposud byla různá periodicita zasílání datových oblastí řešena právě jejich vyčleněním do samostatných výkazů (např. COS60, FIK70, FIK80):</a:t>
            </a:r>
          </a:p>
          <a:p>
            <a:r>
              <a:rPr lang="cs-CZ" sz="1900" kern="0" dirty="0"/>
              <a:t>a. Jak bude </a:t>
            </a:r>
            <a:r>
              <a:rPr lang="cs-CZ" sz="1900" kern="0" dirty="0" smtClean="0"/>
              <a:t>ve </a:t>
            </a:r>
            <a:r>
              <a:rPr lang="cs-CZ" sz="1900" kern="0" dirty="0"/>
              <a:t>„sloučeném“ výkazu – řešena různá periodicita zasílání datových oblastí? </a:t>
            </a:r>
          </a:p>
          <a:p>
            <a:r>
              <a:rPr lang="cs-CZ" sz="1900" kern="0" dirty="0"/>
              <a:t>b. Jakým způsobem bude tato skutečnost zohledněna v kontrolách?</a:t>
            </a:r>
          </a:p>
          <a:p>
            <a:r>
              <a:rPr lang="cs-CZ" sz="1900" kern="0" dirty="0"/>
              <a:t>c. Skutečně bude celá oblast FINREP zasílána jako jeden výkaz?</a:t>
            </a:r>
          </a:p>
          <a:p>
            <a:pPr lvl="0"/>
            <a:r>
              <a:rPr lang="cs-CZ" sz="1900" kern="0" dirty="0" smtClean="0"/>
              <a:t>Ve </a:t>
            </a:r>
            <a:r>
              <a:rPr lang="cs-CZ" sz="1900" kern="0" dirty="0"/>
              <a:t>vzorové metodice EBA jsme nenašli verzi pro výkazy FINREP na individuální bázi. </a:t>
            </a:r>
            <a:r>
              <a:rPr lang="cs-CZ" sz="1900" kern="0" dirty="0" smtClean="0"/>
              <a:t>(„</a:t>
            </a:r>
            <a:r>
              <a:rPr lang="cs-CZ" sz="1900" kern="0" dirty="0"/>
              <a:t>finrep9_con_ifrs“)?</a:t>
            </a:r>
          </a:p>
          <a:p>
            <a:pPr marL="0" indent="0">
              <a:buNone/>
            </a:pPr>
            <a:r>
              <a:rPr lang="cs-CZ" sz="1900" kern="0" dirty="0" smtClean="0"/>
              <a:t>(</a:t>
            </a:r>
            <a:r>
              <a:rPr lang="cs-CZ" sz="1900" kern="0" dirty="0" err="1" smtClean="0"/>
              <a:t>Ariton</a:t>
            </a:r>
            <a:r>
              <a:rPr lang="cs-CZ" sz="1900" kern="0" dirty="0"/>
              <a:t>)</a:t>
            </a: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endParaRPr lang="cs-CZ" sz="2000" dirty="0"/>
          </a:p>
          <a:p>
            <a:pPr lvl="0"/>
            <a:endParaRPr lang="cs-CZ" sz="1900" kern="0" dirty="0"/>
          </a:p>
          <a:p>
            <a:pPr marL="342900" lvl="1" indent="-342900"/>
            <a:endParaRPr lang="cs-CZ" sz="1700" dirty="0"/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6355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7150"/>
            <a:ext cx="6839917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Mapování výkazů </a:t>
            </a:r>
            <a:r>
              <a:rPr lang="cs-CZ" altLang="cs-CZ" dirty="0" err="1">
                <a:effectLst/>
              </a:rPr>
              <a:t>MtS</a:t>
            </a:r>
            <a:r>
              <a:rPr lang="cs-CZ" altLang="cs-CZ" dirty="0">
                <a:effectLst/>
              </a:rPr>
              <a:t> na XBRL taxonomie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Mapování údajů probíhá v </a:t>
            </a:r>
            <a:r>
              <a:rPr lang="cs-CZ" sz="2000" dirty="0" err="1" smtClean="0"/>
              <a:t>excelovských</a:t>
            </a:r>
            <a:r>
              <a:rPr lang="cs-CZ" sz="2000" dirty="0" smtClean="0"/>
              <a:t> strukturách layoutů z EBA</a:t>
            </a:r>
          </a:p>
          <a:p>
            <a:r>
              <a:rPr lang="cs-CZ" sz="2000" dirty="0" smtClean="0"/>
              <a:t>Pro jednotlivé </a:t>
            </a:r>
            <a:r>
              <a:rPr lang="cs-CZ" sz="2000" dirty="0" err="1" smtClean="0"/>
              <a:t>datapointy</a:t>
            </a:r>
            <a:r>
              <a:rPr lang="cs-CZ" sz="2000" dirty="0" smtClean="0"/>
              <a:t> se uvnitř </a:t>
            </a:r>
            <a:r>
              <a:rPr lang="cs-CZ" sz="2000" dirty="0" err="1" smtClean="0"/>
              <a:t>excelovské</a:t>
            </a:r>
            <a:r>
              <a:rPr lang="cs-CZ" sz="2000" dirty="0" smtClean="0"/>
              <a:t> buňky identifikuje pozice odpovídajícího údaje v </a:t>
            </a:r>
            <a:r>
              <a:rPr lang="cs-CZ" sz="2000" dirty="0" err="1" smtClean="0"/>
              <a:t>MtS</a:t>
            </a:r>
            <a:endParaRPr lang="cs-CZ" sz="2000" dirty="0" smtClean="0"/>
          </a:p>
          <a:p>
            <a:r>
              <a:rPr lang="cs-CZ" sz="2000" dirty="0" smtClean="0"/>
              <a:t>Pro statické údaje je identifikace složena z kódu datové oblasti a řádko-sloupcové pozice</a:t>
            </a:r>
          </a:p>
          <a:p>
            <a:pPr lvl="1"/>
            <a:r>
              <a:rPr lang="cs-CZ" sz="1800" dirty="0" smtClean="0"/>
              <a:t>Např.: LRK11_11(3,1)</a:t>
            </a:r>
          </a:p>
          <a:p>
            <a:r>
              <a:rPr lang="cs-CZ" sz="2000" dirty="0" smtClean="0"/>
              <a:t>Pro dynamické údaje je navíc definováno, kde se v datové oblasti v </a:t>
            </a:r>
            <a:r>
              <a:rPr lang="cs-CZ" sz="2000" dirty="0" err="1" smtClean="0"/>
              <a:t>MtS</a:t>
            </a:r>
            <a:r>
              <a:rPr lang="cs-CZ" sz="2000" dirty="0" smtClean="0"/>
              <a:t> nachází hodnota dynamické dimenze v EBA</a:t>
            </a:r>
          </a:p>
          <a:p>
            <a:pPr lvl="1"/>
            <a:r>
              <a:rPr lang="cs-CZ" sz="1800" dirty="0" smtClean="0"/>
              <a:t>Např.: COK20_11(*,1) LEC:COK20_11(*,2)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12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719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Mapování – příklad statického údaje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13</a:t>
            </a:fld>
            <a:endParaRPr lang="en-CA" alt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2758"/>
            <a:ext cx="7374979" cy="456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8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Mapování – příklad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14</a:t>
            </a:fld>
            <a:endParaRPr lang="en-CA" alt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347788"/>
            <a:ext cx="77533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9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7150"/>
            <a:ext cx="7127949" cy="378619"/>
          </a:xfrm>
        </p:spPr>
        <p:txBody>
          <a:bodyPr/>
          <a:lstStyle/>
          <a:p>
            <a:r>
              <a:rPr lang="cs-CZ" dirty="0" smtClean="0"/>
              <a:t>Mapování – příklad dynamického řádku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15</a:t>
            </a:fld>
            <a:endParaRPr lang="en-CA" alt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5525"/>
            <a:ext cx="5904656" cy="459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9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7150"/>
            <a:ext cx="8064896" cy="378619"/>
          </a:xfrm>
        </p:spPr>
        <p:txBody>
          <a:bodyPr/>
          <a:lstStyle/>
          <a:p>
            <a:r>
              <a:rPr lang="cs-CZ" dirty="0" smtClean="0"/>
              <a:t>Mapování – příklad dynamického řádku se 2 parametry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16</a:t>
            </a:fld>
            <a:endParaRPr lang="en-CA" alt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7534"/>
            <a:ext cx="8748464" cy="424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57150"/>
            <a:ext cx="5903813" cy="378619"/>
          </a:xfrm>
        </p:spPr>
        <p:txBody>
          <a:bodyPr/>
          <a:lstStyle/>
          <a:p>
            <a:r>
              <a:rPr lang="cs-CZ" dirty="0" smtClean="0"/>
              <a:t>Mapování – příklad karty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17</a:t>
            </a:fld>
            <a:endParaRPr lang="en-CA" alt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66141"/>
            <a:ext cx="6613178" cy="447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7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7150"/>
            <a:ext cx="7632005" cy="378619"/>
          </a:xfrm>
        </p:spPr>
        <p:txBody>
          <a:bodyPr/>
          <a:lstStyle/>
          <a:p>
            <a:r>
              <a:rPr lang="cs-CZ" dirty="0" smtClean="0"/>
              <a:t>Mapování – příklad EBA karty vs. </a:t>
            </a:r>
            <a:r>
              <a:rPr lang="cs-CZ" dirty="0" err="1" smtClean="0"/>
              <a:t>MtS</a:t>
            </a:r>
            <a:r>
              <a:rPr lang="cs-CZ" dirty="0" smtClean="0"/>
              <a:t> dynamická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18</a:t>
            </a:fld>
            <a:endParaRPr lang="en-CA" alt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7534"/>
            <a:ext cx="6768752" cy="434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7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Obsah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 smtClean="0"/>
              <a:t>Organizace pracovní skupiny</a:t>
            </a:r>
            <a:endParaRPr lang="cs-CZ" altLang="cs-CZ" sz="2200" i="1" dirty="0" smtClean="0">
              <a:solidFill>
                <a:srgbClr val="FF0000"/>
              </a:solidFill>
            </a:endParaRPr>
          </a:p>
          <a:p>
            <a:pPr lvl="1"/>
            <a:r>
              <a:rPr lang="cs-CZ" altLang="cs-CZ" sz="1600" dirty="0" smtClean="0"/>
              <a:t>Jednání pracovní skupiny</a:t>
            </a:r>
          </a:p>
          <a:p>
            <a:pPr lvl="1"/>
            <a:r>
              <a:rPr lang="cs-CZ" altLang="cs-CZ" sz="1600" dirty="0" smtClean="0"/>
              <a:t>Pravidla komunikace, publikace podkladů</a:t>
            </a:r>
          </a:p>
          <a:p>
            <a:r>
              <a:rPr lang="cs-CZ" altLang="cs-CZ" sz="2200" dirty="0" smtClean="0"/>
              <a:t>Harmonogram – nejbližší milníky</a:t>
            </a:r>
            <a:endParaRPr lang="cs-CZ" altLang="cs-CZ" sz="2200" dirty="0"/>
          </a:p>
          <a:p>
            <a:pPr lvl="1"/>
            <a:r>
              <a:rPr lang="cs-CZ" sz="1600" dirty="0" smtClean="0"/>
              <a:t>publikace vykazovacích služeb</a:t>
            </a:r>
            <a:endParaRPr lang="cs-CZ" sz="1600" dirty="0"/>
          </a:p>
          <a:p>
            <a:pPr lvl="1"/>
            <a:r>
              <a:rPr lang="cs-CZ" sz="1600" smtClean="0"/>
              <a:t>spuštění </a:t>
            </a:r>
            <a:r>
              <a:rPr lang="cs-CZ" sz="1600" dirty="0" smtClean="0"/>
              <a:t>testovacího prostředí</a:t>
            </a:r>
          </a:p>
          <a:p>
            <a:pPr marL="342900" lvl="1" indent="-342900"/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Diskuze nad dotazy</a:t>
            </a:r>
          </a:p>
          <a:p>
            <a:pPr marL="342900" lvl="1" indent="-342900"/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Prezentace mapování mezi výkazy </a:t>
            </a:r>
            <a:r>
              <a:rPr lang="cs-CZ" sz="2200" dirty="0" err="1" smtClean="0">
                <a:solidFill>
                  <a:schemeClr val="tx1"/>
                </a:solidFill>
                <a:ea typeface="+mn-ea"/>
                <a:cs typeface="+mn-cs"/>
              </a:rPr>
              <a:t>MtS</a:t>
            </a:r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 a odpovídající EBA tax.</a:t>
            </a:r>
          </a:p>
          <a:p>
            <a:pPr marL="342900" lvl="1" indent="-342900"/>
            <a:r>
              <a:rPr lang="cs-CZ" sz="2200" dirty="0" smtClean="0">
                <a:solidFill>
                  <a:schemeClr val="tx1"/>
                </a:solidFill>
                <a:ea typeface="+mn-ea"/>
                <a:cs typeface="+mn-cs"/>
              </a:rPr>
              <a:t>Závěr</a:t>
            </a:r>
            <a:endParaRPr lang="cs-CZ" sz="1600" dirty="0"/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Komunikace, publikace podkladů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Web</a:t>
            </a:r>
          </a:p>
          <a:p>
            <a:pPr lvl="1"/>
            <a:r>
              <a:rPr lang="cs-CZ" dirty="0">
                <a:hlinkClick r:id="rId4"/>
              </a:rPr>
              <a:t>https://www.cnb.cz/cs/statistika/sdat/</a:t>
            </a:r>
            <a:endParaRPr lang="cs-CZ" dirty="0"/>
          </a:p>
          <a:p>
            <a:pPr lvl="1"/>
            <a:r>
              <a:rPr lang="cs-CZ" dirty="0"/>
              <a:t>Notifikace o aktualizacích</a:t>
            </a:r>
          </a:p>
          <a:p>
            <a:r>
              <a:rPr lang="cs-CZ" dirty="0"/>
              <a:t>E-mail</a:t>
            </a:r>
          </a:p>
          <a:p>
            <a:pPr lvl="1"/>
            <a:r>
              <a:rPr lang="cs-CZ" dirty="0">
                <a:hlinkClick r:id="rId5"/>
              </a:rPr>
              <a:t>sdat@cnb.cz</a:t>
            </a:r>
            <a:endParaRPr lang="cs-CZ" dirty="0"/>
          </a:p>
          <a:p>
            <a:pPr lvl="1"/>
            <a:r>
              <a:rPr lang="cs-CZ" dirty="0" err="1"/>
              <a:t>Subject</a:t>
            </a:r>
            <a:r>
              <a:rPr lang="cs-CZ" dirty="0"/>
              <a:t>: SDAT TPS</a:t>
            </a:r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Harmonogram – nejbližší milníky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smtClean="0"/>
              <a:t>Publikace služeb pro vykazování</a:t>
            </a:r>
          </a:p>
          <a:p>
            <a:pPr lvl="1"/>
            <a:r>
              <a:rPr lang="cs-CZ" sz="1700" dirty="0"/>
              <a:t>31.10.2018</a:t>
            </a:r>
          </a:p>
          <a:p>
            <a:pPr lvl="1"/>
            <a:r>
              <a:rPr lang="cs-CZ" sz="1700" dirty="0" err="1"/>
              <a:t>ZaslaniVstupniZpravy</a:t>
            </a:r>
            <a:endParaRPr lang="cs-CZ" sz="1700" dirty="0"/>
          </a:p>
          <a:p>
            <a:pPr lvl="2"/>
            <a:r>
              <a:rPr lang="cs-CZ" sz="1500" dirty="0" smtClean="0"/>
              <a:t>XML vzorky odpovědí</a:t>
            </a:r>
            <a:endParaRPr lang="cs-CZ" sz="1500" dirty="0"/>
          </a:p>
          <a:p>
            <a:r>
              <a:rPr lang="cs-CZ" sz="2000" kern="0" dirty="0" smtClean="0"/>
              <a:t>Testovací prostředí</a:t>
            </a:r>
            <a:endParaRPr lang="cs-CZ" sz="2000" kern="0" dirty="0"/>
          </a:p>
          <a:p>
            <a:pPr lvl="1"/>
            <a:r>
              <a:rPr lang="cs-CZ" sz="1700" dirty="0" smtClean="0"/>
              <a:t>2.1.2019</a:t>
            </a:r>
          </a:p>
          <a:p>
            <a:pPr lvl="1"/>
            <a:r>
              <a:rPr lang="cs-CZ" sz="1700" dirty="0"/>
              <a:t>Externí portál (prezentace </a:t>
            </a:r>
            <a:r>
              <a:rPr lang="cs-CZ" sz="1700" dirty="0" err="1"/>
              <a:t>metapopisu</a:t>
            </a:r>
            <a:r>
              <a:rPr lang="cs-CZ" sz="1700" dirty="0"/>
              <a:t> a vykazovacích povinností)</a:t>
            </a:r>
          </a:p>
          <a:p>
            <a:pPr lvl="1"/>
            <a:r>
              <a:rPr lang="cs-CZ" sz="1700" dirty="0"/>
              <a:t>Informační služby (</a:t>
            </a:r>
            <a:r>
              <a:rPr lang="cs-CZ" sz="1700" dirty="0" err="1"/>
              <a:t>metapopis</a:t>
            </a:r>
            <a:r>
              <a:rPr lang="cs-CZ" sz="1700" dirty="0"/>
              <a:t>, vykazovací povinnosti, správa Osob</a:t>
            </a:r>
          </a:p>
          <a:p>
            <a:pPr lvl="1"/>
            <a:r>
              <a:rPr lang="cs-CZ" sz="1700" dirty="0"/>
              <a:t>Pro přístup k WS bude třeba komerční serverový certifikát vydaný ČR autoritou</a:t>
            </a:r>
            <a:r>
              <a:rPr lang="cs-CZ" sz="1700" dirty="0" smtClean="0"/>
              <a:t>.</a:t>
            </a:r>
          </a:p>
          <a:p>
            <a:pPr lvl="1"/>
            <a:r>
              <a:rPr lang="cs-CZ" sz="1700" dirty="0" smtClean="0"/>
              <a:t>Doručení potřebných údajů si vyžádá ČNB mailem.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120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Dotazy - okruhy</a:t>
            </a:r>
            <a:endParaRPr lang="cs-CZ" altLang="cs-CZ" dirty="0"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400" dirty="0"/>
              <a:t>Export </a:t>
            </a:r>
            <a:r>
              <a:rPr lang="cs-CZ" sz="2400" dirty="0" smtClean="0"/>
              <a:t>metodiky</a:t>
            </a:r>
          </a:p>
          <a:p>
            <a:pPr lvl="1"/>
            <a:r>
              <a:rPr lang="cs-CZ" sz="2200" dirty="0" smtClean="0"/>
              <a:t> </a:t>
            </a:r>
            <a:r>
              <a:rPr lang="cs-CZ" sz="2200" dirty="0"/>
              <a:t>zjištěné chyby, </a:t>
            </a:r>
            <a:endParaRPr lang="cs-CZ" sz="2200" dirty="0" smtClean="0"/>
          </a:p>
          <a:p>
            <a:pPr lvl="1"/>
            <a:r>
              <a:rPr lang="cs-CZ" sz="2200" dirty="0" smtClean="0"/>
              <a:t>dotazy </a:t>
            </a:r>
            <a:r>
              <a:rPr lang="cs-CZ" sz="2200" dirty="0"/>
              <a:t>na obsah</a:t>
            </a:r>
          </a:p>
          <a:p>
            <a:pPr lvl="0"/>
            <a:r>
              <a:rPr lang="cs-CZ" sz="2400" dirty="0"/>
              <a:t>Struktura výkazů, poziční identifikátory</a:t>
            </a:r>
          </a:p>
          <a:p>
            <a:pPr lvl="0"/>
            <a:r>
              <a:rPr lang="cs-CZ" sz="2400" dirty="0"/>
              <a:t>Dotazy k oblasti </a:t>
            </a:r>
            <a:r>
              <a:rPr lang="cs-CZ" sz="2400" dirty="0" smtClean="0"/>
              <a:t>výkaznictví EBA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91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Export metodiky Bankovnictví - chyby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Chybějící definice, MVK (</a:t>
            </a:r>
            <a:r>
              <a:rPr lang="cs-CZ" sz="1900" kern="0" dirty="0">
                <a:solidFill>
                  <a:schemeClr val="tx1"/>
                </a:solidFill>
              </a:rPr>
              <a:t>BSC, </a:t>
            </a:r>
            <a:r>
              <a:rPr lang="cs-CZ" sz="1900" kern="0" dirty="0" err="1">
                <a:solidFill>
                  <a:schemeClr val="tx1"/>
                </a:solidFill>
              </a:rPr>
              <a:t>Asseco</a:t>
            </a:r>
            <a:r>
              <a:rPr lang="cs-CZ" sz="1900" kern="0" dirty="0">
                <a:solidFill>
                  <a:schemeClr val="tx1"/>
                </a:solidFill>
              </a:rPr>
              <a:t>) </a:t>
            </a:r>
            <a:r>
              <a:rPr lang="cs-CZ" sz="1700" dirty="0" smtClean="0"/>
              <a:t>– opraveno</a:t>
            </a:r>
          </a:p>
          <a:p>
            <a:pPr marL="0" lvl="1" indent="0">
              <a:buNone/>
            </a:pPr>
            <a:endParaRPr lang="cs-CZ" sz="1700" dirty="0"/>
          </a:p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Některé </a:t>
            </a:r>
            <a:r>
              <a:rPr lang="cs-CZ" sz="1900" kern="0" dirty="0">
                <a:solidFill>
                  <a:schemeClr val="tx1"/>
                </a:solidFill>
              </a:rPr>
              <a:t>číselníky obsahuji doménové hodnoty zcela jiného </a:t>
            </a:r>
            <a:r>
              <a:rPr lang="cs-CZ" sz="1900" kern="0" dirty="0" smtClean="0">
                <a:solidFill>
                  <a:schemeClr val="tx1"/>
                </a:solidFill>
              </a:rPr>
              <a:t>číselníku (</a:t>
            </a:r>
            <a:r>
              <a:rPr lang="cs-CZ" sz="1900" kern="0" dirty="0">
                <a:solidFill>
                  <a:schemeClr val="tx1"/>
                </a:solidFill>
              </a:rPr>
              <a:t>BSC, </a:t>
            </a:r>
            <a:r>
              <a:rPr lang="cs-CZ" sz="1900" kern="0" dirty="0" err="1">
                <a:solidFill>
                  <a:schemeClr val="tx1"/>
                </a:solidFill>
              </a:rPr>
              <a:t>Asseco</a:t>
            </a:r>
            <a:r>
              <a:rPr lang="cs-CZ" sz="1900" kern="0" dirty="0" smtClean="0">
                <a:solidFill>
                  <a:schemeClr val="tx1"/>
                </a:solidFill>
              </a:rPr>
              <a:t>) – </a:t>
            </a:r>
            <a:r>
              <a:rPr lang="cs-CZ" sz="1700" dirty="0" smtClean="0"/>
              <a:t>opraveno</a:t>
            </a:r>
          </a:p>
          <a:p>
            <a:pPr marL="0" lvl="1" indent="0">
              <a:buNone/>
            </a:pPr>
            <a:endParaRPr lang="cs-CZ" sz="1700" dirty="0"/>
          </a:p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Pořadí datových oblastí seskupených do bloku je jiný než stávající, např.: PLISIFE10 (</a:t>
            </a:r>
            <a:r>
              <a:rPr lang="cs-CZ" sz="1900" kern="0" dirty="0" err="1">
                <a:solidFill>
                  <a:schemeClr val="tx1"/>
                </a:solidFill>
              </a:rPr>
              <a:t>Asseco</a:t>
            </a:r>
            <a:r>
              <a:rPr lang="cs-CZ" sz="1900" kern="0" dirty="0" smtClean="0">
                <a:solidFill>
                  <a:schemeClr val="tx1"/>
                </a:solidFill>
              </a:rPr>
              <a:t>) – </a:t>
            </a:r>
            <a:r>
              <a:rPr lang="cs-CZ" sz="1700" dirty="0"/>
              <a:t>bude </a:t>
            </a:r>
            <a:r>
              <a:rPr lang="cs-CZ" sz="1700" dirty="0" smtClean="0"/>
              <a:t>opraveno</a:t>
            </a:r>
          </a:p>
          <a:p>
            <a:pPr marL="342900" lvl="1" indent="-342900"/>
            <a:endParaRPr lang="cs-CZ" sz="1700" dirty="0"/>
          </a:p>
          <a:p>
            <a:r>
              <a:rPr lang="cs-CZ" sz="1900" kern="0" dirty="0"/>
              <a:t>Rozdíly mezi aktuální platnou metodikou pro banky a ukázkovými příklady, kdy např</a:t>
            </a:r>
            <a:r>
              <a:rPr lang="cs-CZ" sz="1900" kern="0" dirty="0" smtClean="0"/>
              <a:t>. některé </a:t>
            </a:r>
            <a:r>
              <a:rPr lang="cs-CZ" sz="1900" kern="0" dirty="0"/>
              <a:t>číselníky chybí/přebývají (Hermes SW) </a:t>
            </a:r>
            <a:r>
              <a:rPr lang="cs-CZ" sz="1700" dirty="0">
                <a:solidFill>
                  <a:schemeClr val="accent2"/>
                </a:solidFill>
              </a:rPr>
              <a:t>– </a:t>
            </a:r>
            <a:r>
              <a:rPr lang="cs-CZ" sz="1700" dirty="0" smtClean="0">
                <a:solidFill>
                  <a:schemeClr val="accent2"/>
                </a:solidFill>
              </a:rPr>
              <a:t>ad číselníky: vlastnost </a:t>
            </a:r>
            <a:r>
              <a:rPr lang="cs-CZ" sz="1700" dirty="0">
                <a:solidFill>
                  <a:schemeClr val="accent2"/>
                </a:solidFill>
              </a:rPr>
              <a:t>exportu, export obsahuje kompletně celou knihovnu, vč. objektů, které daná metodika nepoužívá</a:t>
            </a:r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8739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7150"/>
            <a:ext cx="6479877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Export metodiky – dotazy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Délka názvů &gt; 250 znaků (</a:t>
            </a:r>
            <a:r>
              <a:rPr lang="cs-CZ" sz="1900" kern="0" dirty="0" err="1" smtClean="0">
                <a:solidFill>
                  <a:schemeClr val="tx1"/>
                </a:solidFill>
              </a:rPr>
              <a:t>Asseco</a:t>
            </a:r>
            <a:r>
              <a:rPr lang="cs-CZ" sz="1900" kern="0" dirty="0">
                <a:solidFill>
                  <a:schemeClr val="tx1"/>
                </a:solidFill>
              </a:rPr>
              <a:t>) </a:t>
            </a:r>
            <a:r>
              <a:rPr lang="cs-CZ" sz="1700" dirty="0" smtClean="0"/>
              <a:t>–kvůli metodikám EBA</a:t>
            </a:r>
          </a:p>
          <a:p>
            <a:pPr marL="0" lvl="1" indent="0">
              <a:buNone/>
            </a:pPr>
            <a:endParaRPr lang="cs-CZ" sz="1700" dirty="0"/>
          </a:p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Chybějící dokumentace k jazyku kontrol (</a:t>
            </a:r>
            <a:r>
              <a:rPr lang="cs-CZ" sz="1900" kern="0" dirty="0">
                <a:solidFill>
                  <a:schemeClr val="tx1"/>
                </a:solidFill>
              </a:rPr>
              <a:t>BSC, </a:t>
            </a:r>
            <a:r>
              <a:rPr lang="cs-CZ" sz="1900" kern="0" dirty="0" err="1">
                <a:solidFill>
                  <a:schemeClr val="tx1"/>
                </a:solidFill>
              </a:rPr>
              <a:t>Asseco</a:t>
            </a:r>
            <a:r>
              <a:rPr lang="cs-CZ" sz="1900" kern="0" dirty="0" smtClean="0">
                <a:solidFill>
                  <a:schemeClr val="tx1"/>
                </a:solidFill>
              </a:rPr>
              <a:t>) – </a:t>
            </a:r>
            <a:r>
              <a:rPr lang="cs-CZ" sz="1700" dirty="0"/>
              <a:t>1. verze bude publikována do konce listopadu </a:t>
            </a:r>
            <a:r>
              <a:rPr lang="cs-CZ" sz="1700" dirty="0" smtClean="0"/>
              <a:t>2019</a:t>
            </a:r>
          </a:p>
          <a:p>
            <a:pPr marL="0" lvl="1" indent="0">
              <a:buNone/>
            </a:pPr>
            <a:endParaRPr lang="cs-CZ" sz="1700" dirty="0"/>
          </a:p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Může v některé z budoucích metodik nastat kartotéka nad dynamickou oblastí?  - </a:t>
            </a:r>
            <a:r>
              <a:rPr lang="cs-CZ" sz="1700" dirty="0"/>
              <a:t>ano, je to možné</a:t>
            </a:r>
          </a:p>
          <a:p>
            <a:pPr marL="0" lvl="1" indent="0">
              <a:buNone/>
            </a:pPr>
            <a:endParaRPr lang="cs-CZ" sz="1700" dirty="0"/>
          </a:p>
          <a:p>
            <a:pPr lvl="0"/>
            <a:r>
              <a:rPr lang="cs-CZ" sz="1900" kern="0" dirty="0"/>
              <a:t>Jaký význam má pole MODIFIKACE resp. jak se dá poznat, že nedošlo k modifikaci již modifikovaného? Bude to na úrovni tabulky </a:t>
            </a:r>
            <a:r>
              <a:rPr lang="cs-CZ" sz="1900" kern="0" dirty="0" smtClean="0"/>
              <a:t>Metodika </a:t>
            </a:r>
            <a:r>
              <a:rPr lang="cs-CZ" sz="1900" kern="0" dirty="0"/>
              <a:t>nebo jinde</a:t>
            </a:r>
            <a:r>
              <a:rPr lang="cs-CZ" sz="1900" kern="0" dirty="0" smtClean="0"/>
              <a:t>? (Hermes SW)</a:t>
            </a:r>
          </a:p>
          <a:p>
            <a:pPr lvl="0"/>
            <a:endParaRPr lang="cs-CZ" sz="1900" kern="0" dirty="0" smtClean="0"/>
          </a:p>
          <a:p>
            <a:pPr lvl="0"/>
            <a:r>
              <a:rPr lang="cs-CZ" sz="1900" kern="0" dirty="0"/>
              <a:t>Jaký je význam číselníku </a:t>
            </a:r>
            <a:r>
              <a:rPr lang="cs-CZ" sz="1900" kern="0" dirty="0" err="1" smtClean="0"/>
              <a:t>DynamickyAtribut</a:t>
            </a:r>
            <a:r>
              <a:rPr lang="cs-CZ" sz="1900" kern="0" dirty="0" smtClean="0"/>
              <a:t> </a:t>
            </a:r>
            <a:r>
              <a:rPr lang="cs-CZ" sz="1900" kern="0" dirty="0"/>
              <a:t>? (Hermes SW)</a:t>
            </a:r>
          </a:p>
          <a:p>
            <a:endParaRPr lang="cs-CZ" sz="2000" dirty="0"/>
          </a:p>
          <a:p>
            <a:pPr lvl="0"/>
            <a:endParaRPr lang="cs-CZ" sz="1900" kern="0" dirty="0"/>
          </a:p>
          <a:p>
            <a:pPr marL="342900" lvl="1" indent="-342900"/>
            <a:endParaRPr lang="cs-CZ" sz="1700" dirty="0"/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0369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7150"/>
            <a:ext cx="6479877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Export metodiky – dotazy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Buňky výkazu, které nejsou vyplňovány v metodických informacích, chybí. Očekávali bychom, že budou mít nastaven atribut VYKAZOVANY = </a:t>
            </a:r>
            <a:r>
              <a:rPr lang="cs-CZ" sz="1900" kern="0" dirty="0" err="1">
                <a:solidFill>
                  <a:schemeClr val="tx1"/>
                </a:solidFill>
              </a:rPr>
              <a:t>false</a:t>
            </a:r>
            <a:r>
              <a:rPr lang="cs-CZ" sz="1900" kern="0" dirty="0">
                <a:solidFill>
                  <a:schemeClr val="tx1"/>
                </a:solidFill>
              </a:rPr>
              <a:t> a ne že bude údaj úplně chybět, v tomto tvaru by to mohlo dělat problémy, kdyby se jednalo o poslední sloupec nebo řádek datové oblasti. Nebo chápeme význam atributu chybně</a:t>
            </a:r>
            <a:r>
              <a:rPr lang="cs-CZ" sz="1900" kern="0" dirty="0" smtClean="0">
                <a:solidFill>
                  <a:schemeClr val="tx1"/>
                </a:solidFill>
              </a:rPr>
              <a:t>? (Hermes SW)</a:t>
            </a:r>
          </a:p>
          <a:p>
            <a:pPr marL="0" lvl="1" indent="0">
              <a:buNone/>
            </a:pPr>
            <a:endParaRPr lang="cs-CZ" sz="1700" dirty="0"/>
          </a:p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Jaký je význam polí </a:t>
            </a:r>
            <a:r>
              <a:rPr lang="cs-CZ" sz="1900" kern="0" dirty="0" err="1">
                <a:solidFill>
                  <a:schemeClr val="tx1"/>
                </a:solidFill>
              </a:rPr>
              <a:t>Vychozi</a:t>
            </a:r>
            <a:r>
              <a:rPr lang="cs-CZ" sz="1900" kern="0" dirty="0">
                <a:solidFill>
                  <a:schemeClr val="tx1"/>
                </a:solidFill>
              </a:rPr>
              <a:t>, </a:t>
            </a:r>
            <a:r>
              <a:rPr lang="cs-CZ" sz="1900" kern="0" dirty="0" err="1">
                <a:solidFill>
                  <a:schemeClr val="tx1"/>
                </a:solidFill>
              </a:rPr>
              <a:t>Ukoncen</a:t>
            </a:r>
            <a:r>
              <a:rPr lang="cs-CZ" sz="1900" kern="0" dirty="0">
                <a:solidFill>
                  <a:schemeClr val="tx1"/>
                </a:solidFill>
              </a:rPr>
              <a:t> v číselníku </a:t>
            </a:r>
            <a:r>
              <a:rPr lang="cs-CZ" sz="1900" kern="0" dirty="0" err="1" smtClean="0">
                <a:solidFill>
                  <a:schemeClr val="tx1"/>
                </a:solidFill>
              </a:rPr>
              <a:t>ObsahCiselniku</a:t>
            </a:r>
            <a:r>
              <a:rPr lang="cs-CZ" sz="1900" kern="0" dirty="0">
                <a:solidFill>
                  <a:schemeClr val="tx1"/>
                </a:solidFill>
              </a:rPr>
              <a:t>? (Hermes SW</a:t>
            </a:r>
            <a:r>
              <a:rPr lang="cs-CZ" sz="1900" kern="0" dirty="0" smtClean="0">
                <a:solidFill>
                  <a:schemeClr val="tx1"/>
                </a:solidFill>
              </a:rPr>
              <a:t>)</a:t>
            </a:r>
          </a:p>
          <a:p>
            <a:pPr marL="0" lvl="1" indent="0">
              <a:buNone/>
            </a:pPr>
            <a:endParaRPr lang="cs-CZ" sz="1900" kern="0" dirty="0" smtClean="0">
              <a:solidFill>
                <a:schemeClr val="tx1"/>
              </a:solidFill>
            </a:endParaRPr>
          </a:p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Bylo možné publikovat i příklad metodiky CEU, která by měla být testována a nasazována jako první</a:t>
            </a:r>
            <a:r>
              <a:rPr lang="cs-CZ" sz="1900" kern="0" dirty="0" smtClean="0">
                <a:solidFill>
                  <a:schemeClr val="tx1"/>
                </a:solidFill>
              </a:rPr>
              <a:t>.</a:t>
            </a:r>
            <a:r>
              <a:rPr lang="cs-CZ" sz="1900" kern="0" dirty="0">
                <a:solidFill>
                  <a:schemeClr val="tx1"/>
                </a:solidFill>
              </a:rPr>
              <a:t> (Hermes SW</a:t>
            </a:r>
            <a:r>
              <a:rPr lang="cs-CZ" sz="1900" kern="0" dirty="0" smtClean="0">
                <a:solidFill>
                  <a:schemeClr val="tx1"/>
                </a:solidFill>
              </a:rPr>
              <a:t>) – </a:t>
            </a:r>
            <a:r>
              <a:rPr lang="cs-CZ" sz="1700" dirty="0"/>
              <a:t>Ano, </a:t>
            </a:r>
            <a:r>
              <a:rPr lang="cs-CZ" sz="1700" dirty="0" smtClean="0"/>
              <a:t>budeme publikovat.</a:t>
            </a:r>
            <a:endParaRPr lang="cs-CZ" sz="1700" dirty="0"/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endParaRPr lang="cs-CZ" sz="2000" dirty="0"/>
          </a:p>
          <a:p>
            <a:pPr lvl="0"/>
            <a:endParaRPr lang="cs-CZ" sz="1900" kern="0" dirty="0"/>
          </a:p>
          <a:p>
            <a:pPr marL="342900" lvl="1" indent="-342900"/>
            <a:endParaRPr lang="cs-CZ" sz="1700" dirty="0"/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2042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9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"/>
            <a:ext cx="7343973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Struktura výkazů, poziční identifikátory - dotazy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Metodika v </a:t>
            </a:r>
            <a:r>
              <a:rPr lang="cs-CZ" sz="1900" kern="0" dirty="0" err="1">
                <a:solidFill>
                  <a:schemeClr val="tx1"/>
                </a:solidFill>
              </a:rPr>
              <a:t>EDIFACTu</a:t>
            </a:r>
            <a:r>
              <a:rPr lang="cs-CZ" sz="1900" kern="0" dirty="0">
                <a:solidFill>
                  <a:schemeClr val="tx1"/>
                </a:solidFill>
              </a:rPr>
              <a:t> obsahovala informace o struktuře výkazu, o jednotlivých dimenzích části výkazu – které parametry nebo </a:t>
            </a:r>
            <a:r>
              <a:rPr lang="cs-CZ" sz="1900" kern="0" dirty="0" err="1">
                <a:solidFill>
                  <a:schemeClr val="tx1"/>
                </a:solidFill>
              </a:rPr>
              <a:t>inf</a:t>
            </a:r>
            <a:r>
              <a:rPr lang="cs-CZ" sz="1900" kern="0" dirty="0">
                <a:solidFill>
                  <a:schemeClr val="tx1"/>
                </a:solidFill>
              </a:rPr>
              <a:t>. prvky jsou v hlavičce řádků a sloupců, XML export z SDAT tuhle informaci neobsahuje, nemožná automatizace vytvoření koster výkazu. (</a:t>
            </a:r>
            <a:r>
              <a:rPr lang="cs-CZ" sz="1900" kern="0" dirty="0" err="1">
                <a:solidFill>
                  <a:schemeClr val="tx1"/>
                </a:solidFill>
              </a:rPr>
              <a:t>Asseco</a:t>
            </a:r>
            <a:r>
              <a:rPr lang="cs-CZ" sz="1900" kern="0" dirty="0" smtClean="0">
                <a:solidFill>
                  <a:schemeClr val="tx1"/>
                </a:solidFill>
              </a:rPr>
              <a:t>)</a:t>
            </a:r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r>
              <a:rPr lang="cs-CZ" sz="1900" kern="0" dirty="0" smtClean="0">
                <a:solidFill>
                  <a:schemeClr val="tx1"/>
                </a:solidFill>
              </a:rPr>
              <a:t>Nová </a:t>
            </a:r>
            <a:r>
              <a:rPr lang="cs-CZ" sz="1900" kern="0" dirty="0">
                <a:solidFill>
                  <a:schemeClr val="tx1"/>
                </a:solidFill>
              </a:rPr>
              <a:t>forma definování metodických informací (v systému SDAT) za oblast EBA, neumožňuje generovat „rozumnou“ grafickou podobu výkazů. Bylo by možné interní grafickou podobu výkazů ČNB zpřístupnit</a:t>
            </a:r>
            <a:r>
              <a:rPr lang="cs-CZ" sz="1900" kern="0" dirty="0" smtClean="0">
                <a:solidFill>
                  <a:schemeClr val="tx1"/>
                </a:solidFill>
              </a:rPr>
              <a:t>? (</a:t>
            </a:r>
            <a:r>
              <a:rPr lang="cs-CZ" sz="1900" kern="0" dirty="0" err="1" smtClean="0">
                <a:solidFill>
                  <a:schemeClr val="tx1"/>
                </a:solidFill>
              </a:rPr>
              <a:t>Ariton</a:t>
            </a:r>
            <a:r>
              <a:rPr lang="cs-CZ" sz="1900" kern="0" dirty="0" smtClean="0">
                <a:solidFill>
                  <a:schemeClr val="tx1"/>
                </a:solidFill>
              </a:rPr>
              <a:t>, BSC) </a:t>
            </a:r>
            <a:r>
              <a:rPr lang="cs-CZ" sz="1700" dirty="0"/>
              <a:t>– budeme publikovat ve formátu </a:t>
            </a:r>
            <a:r>
              <a:rPr lang="cs-CZ" sz="1700" dirty="0" err="1" smtClean="0"/>
              <a:t>xlsx</a:t>
            </a:r>
            <a:endParaRPr lang="cs-CZ" sz="1700" dirty="0"/>
          </a:p>
          <a:p>
            <a:pPr marL="342900" lvl="1" indent="-342900"/>
            <a:r>
              <a:rPr lang="cs-CZ" sz="1900" kern="0" dirty="0">
                <a:solidFill>
                  <a:schemeClr val="tx1"/>
                </a:solidFill>
              </a:rPr>
              <a:t>V systému S-DAT mohou být sloupce a řádky označovány nikoli pořadovými čísly, ale obecnými identifikátory. Jak pak poznáme pořadí hodnot v dimenzích? (</a:t>
            </a:r>
            <a:r>
              <a:rPr lang="cs-CZ" sz="1900" kern="0" dirty="0" err="1">
                <a:solidFill>
                  <a:schemeClr val="tx1"/>
                </a:solidFill>
              </a:rPr>
              <a:t>Editel</a:t>
            </a:r>
            <a:r>
              <a:rPr lang="cs-CZ" sz="1900" kern="0" dirty="0">
                <a:solidFill>
                  <a:schemeClr val="tx1"/>
                </a:solidFill>
              </a:rPr>
              <a:t>)</a:t>
            </a: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pPr marL="342900" lvl="1" indent="-342900"/>
            <a:endParaRPr lang="cs-CZ" sz="1900" kern="0" dirty="0">
              <a:solidFill>
                <a:schemeClr val="tx1"/>
              </a:solidFill>
            </a:endParaRPr>
          </a:p>
          <a:p>
            <a:endParaRPr lang="cs-CZ" sz="2000" dirty="0"/>
          </a:p>
          <a:p>
            <a:pPr lvl="0"/>
            <a:endParaRPr lang="cs-CZ" sz="1900" kern="0" dirty="0"/>
          </a:p>
          <a:p>
            <a:pPr marL="342900" lvl="1" indent="-342900"/>
            <a:endParaRPr lang="cs-CZ" sz="1700" dirty="0"/>
          </a:p>
          <a:p>
            <a:pPr lvl="1"/>
            <a:endParaRPr lang="cs-CZ" sz="2000" dirty="0" smtClean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5232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9817</TotalTime>
  <Words>742</Words>
  <Application>Microsoft Office PowerPoint</Application>
  <PresentationFormat>Předvádění na obrazovce (16:9)</PresentationFormat>
  <Paragraphs>158</Paragraphs>
  <Slides>18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 Narrow</vt:lpstr>
      <vt:lpstr>Times New Roman</vt:lpstr>
      <vt:lpstr>Verdana</vt:lpstr>
      <vt:lpstr>DWSS_pro_410</vt:lpstr>
      <vt:lpstr>SDAT – Sběr dat ČNB</vt:lpstr>
      <vt:lpstr>Obsah</vt:lpstr>
      <vt:lpstr>Komunikace, publikace podkladů</vt:lpstr>
      <vt:lpstr>Harmonogram – nejbližší milníky</vt:lpstr>
      <vt:lpstr>Dotazy - okruhy</vt:lpstr>
      <vt:lpstr>Export metodiky Bankovnictví - chyby</vt:lpstr>
      <vt:lpstr>Export metodiky – dotazy</vt:lpstr>
      <vt:lpstr>Export metodiky – dotazy</vt:lpstr>
      <vt:lpstr>Struktura výkazů, poziční identifikátory - dotazy</vt:lpstr>
      <vt:lpstr>Export metodiky EBA- chyby</vt:lpstr>
      <vt:lpstr>Export metodiky EBA- dotazy</vt:lpstr>
      <vt:lpstr>Mapování výkazů MtS na XBRL taxonomie</vt:lpstr>
      <vt:lpstr>Mapování – příklad statického údaje</vt:lpstr>
      <vt:lpstr>Mapování – příklad výpočtu</vt:lpstr>
      <vt:lpstr>Mapování – příklad dynamického řádku</vt:lpstr>
      <vt:lpstr>Mapování – příklad dynamického řádku se 2 parametry</vt:lpstr>
      <vt:lpstr>Mapování – příklad karty</vt:lpstr>
      <vt:lpstr>Mapování – příklad EBA karty vs. MtS dynamická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 SDAT - prezentace pro jednání 25. 10. 2018</dc:title>
  <dc:creator>Kačer Martin</dc:creator>
  <cp:lastModifiedBy>Diviš Jan</cp:lastModifiedBy>
  <cp:revision>145</cp:revision>
  <cp:lastPrinted>2018-09-26T13:31:48Z</cp:lastPrinted>
  <dcterms:created xsi:type="dcterms:W3CDTF">2017-12-29T08:30:43Z</dcterms:created>
  <dcterms:modified xsi:type="dcterms:W3CDTF">2019-04-30T10:29:32Z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